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i5mqpyVN0A8jrofMc6oU6ojYG0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4bf2f784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144bf2f7848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4bf2f784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144bf2f7848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4bf2f784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144bf2f7848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44bf2f784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144bf2f7848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44bf2f784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144bf2f7848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44bf2f784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144bf2f7848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560175" y="1238275"/>
            <a:ext cx="111867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</a:pPr>
            <a:r>
              <a:rPr b="1" lang="en-CA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 3Rs</a:t>
            </a:r>
            <a:br>
              <a:rPr b="1" lang="en-CA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CA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Recruit, Retain, Recognize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4499420"/>
            <a:ext cx="91440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Exploring the </a:t>
            </a:r>
            <a:r>
              <a:rPr b="1" lang="en-CA">
                <a:solidFill>
                  <a:srgbClr val="18157C"/>
                </a:solidFill>
                <a:latin typeface="Arial"/>
                <a:ea typeface="Arial"/>
                <a:cs typeface="Arial"/>
                <a:sym typeface="Arial"/>
              </a:rPr>
              <a:t>Halton Youth Initiative</a:t>
            </a:r>
            <a:r>
              <a:rPr b="1" lang="en-CA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>
                <a:latin typeface="Arial"/>
                <a:ea typeface="Arial"/>
                <a:cs typeface="Arial"/>
                <a:sym typeface="Arial"/>
              </a:rPr>
              <a:t>project findings and examining authentic youth engagement practices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547" y="154548"/>
            <a:ext cx="2343954" cy="234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5921" y="5601771"/>
            <a:ext cx="8422787" cy="105284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2953700" y="3731750"/>
            <a:ext cx="5890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3100">
                <a:solidFill>
                  <a:srgbClr val="12E0E0"/>
                </a:solidFill>
                <a:latin typeface="Calibri"/>
                <a:ea typeface="Calibri"/>
                <a:cs typeface="Calibri"/>
                <a:sym typeface="Calibri"/>
              </a:rPr>
              <a:t>Youth Volunteer Life Cycle Toolkit</a:t>
            </a:r>
            <a:endParaRPr b="1" sz="3100">
              <a:solidFill>
                <a:srgbClr val="12E0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b="1" lang="en-CA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Things to remember about the </a:t>
            </a:r>
            <a:br>
              <a:rPr b="1" lang="en-CA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CA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Youth Volunteer Life Cycle: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b="1" lang="en-CA" sz="2100">
                <a:latin typeface="Arial"/>
                <a:ea typeface="Arial"/>
                <a:cs typeface="Arial"/>
                <a:sym typeface="Arial"/>
              </a:rPr>
              <a:t>Use social media to promote opportunities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b="1" lang="en-CA" sz="2100">
                <a:latin typeface="Arial"/>
                <a:ea typeface="Arial"/>
                <a:cs typeface="Arial"/>
                <a:sym typeface="Arial"/>
              </a:rPr>
              <a:t>Promote opportunities to younger students  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b="1" lang="en-CA" sz="2100">
                <a:latin typeface="Arial"/>
                <a:ea typeface="Arial"/>
                <a:cs typeface="Arial"/>
                <a:sym typeface="Arial"/>
              </a:rPr>
              <a:t>Youth look for new experiences that bring them out of their comfort zone  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b="1" lang="en-CA" sz="2100">
                <a:latin typeface="Arial"/>
                <a:ea typeface="Arial"/>
                <a:cs typeface="Arial"/>
                <a:sym typeface="Arial"/>
              </a:rPr>
              <a:t>Youth volunteers want to have a sense that they are making a difference  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b="1" lang="en-CA" sz="2100">
                <a:latin typeface="Arial"/>
                <a:ea typeface="Arial"/>
                <a:cs typeface="Arial"/>
                <a:sym typeface="Arial"/>
              </a:rPr>
              <a:t>Recognize young volunteers in a variety of ways  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b="1" lang="en-CA" sz="2100">
                <a:latin typeface="Arial"/>
                <a:ea typeface="Arial"/>
                <a:cs typeface="Arial"/>
                <a:sym typeface="Arial"/>
              </a:rPr>
              <a:t>Youth prefer ongoing opportunities  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b="1" lang="en-CA" sz="2100">
                <a:latin typeface="Arial"/>
                <a:ea typeface="Arial"/>
                <a:cs typeface="Arial"/>
                <a:sym typeface="Arial"/>
              </a:rPr>
              <a:t>Provide constructive feedback to youth volunteers  </a:t>
            </a:r>
            <a:endParaRPr b="1" sz="3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1120462" y="6176963"/>
            <a:ext cx="972354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Halton Youth Initiative – </a:t>
            </a:r>
            <a:r>
              <a:rPr b="0" i="0" lang="en-CA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co-creating a model for Authentic Youth Engagement with youth and community partners</a:t>
            </a:r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7"/>
          <p:cNvCxnSpPr/>
          <p:nvPr/>
        </p:nvCxnSpPr>
        <p:spPr>
          <a:xfrm>
            <a:off x="2614411" y="6176973"/>
            <a:ext cx="6735600" cy="0"/>
          </a:xfrm>
          <a:prstGeom prst="straightConnector1">
            <a:avLst/>
          </a:prstGeom>
          <a:noFill/>
          <a:ln cap="flat" cmpd="sng" w="28575">
            <a:solidFill>
              <a:srgbClr val="12E0E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https://static.wixstatic.com/media/380ef4_e426d3e5e7f64ef5a89bd45039203170~mv2.jpg/v1/fill/w_240,h_320,al_c,q_90/380ef4_e426d3e5e7f64ef5a89bd45039203170~mv2.webp" id="170" name="Google Shape;170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b="1" lang="en-CA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Expanding Possibilities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Review Practice Brief for further resources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What stage of the Youth Volunteer Life Cycle is your organization </a:t>
            </a:r>
            <a:r>
              <a:rPr lang="en-CA">
                <a:latin typeface="Arial"/>
                <a:ea typeface="Arial"/>
                <a:cs typeface="Arial"/>
                <a:sym typeface="Arial"/>
              </a:rPr>
              <a:t>really</a:t>
            </a:r>
            <a:r>
              <a:rPr lang="en-CA">
                <a:latin typeface="Arial"/>
                <a:ea typeface="Arial"/>
                <a:cs typeface="Arial"/>
                <a:sym typeface="Arial"/>
              </a:rPr>
              <a:t> good at?  Why?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How can you use this information going forward to enhance your youth programming?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4"/>
          <p:cNvSpPr txBox="1"/>
          <p:nvPr/>
        </p:nvSpPr>
        <p:spPr>
          <a:xfrm>
            <a:off x="1120462" y="6176963"/>
            <a:ext cx="972354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Halton Youth Initiative – </a:t>
            </a:r>
            <a:r>
              <a:rPr lang="en-CA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co-creating a model for Authentic Youth Engagement with youth and community partners</a:t>
            </a:r>
            <a:endParaRPr b="1"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14"/>
          <p:cNvCxnSpPr/>
          <p:nvPr/>
        </p:nvCxnSpPr>
        <p:spPr>
          <a:xfrm flipH="1" rot="10800000">
            <a:off x="2567075" y="6176850"/>
            <a:ext cx="6896700" cy="6600"/>
          </a:xfrm>
          <a:prstGeom prst="straightConnector1">
            <a:avLst/>
          </a:prstGeom>
          <a:noFill/>
          <a:ln cap="flat" cmpd="sng" w="28575">
            <a:solidFill>
              <a:srgbClr val="12E0E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/>
          <p:nvPr>
            <p:ph type="ctrTitle"/>
          </p:nvPr>
        </p:nvSpPr>
        <p:spPr>
          <a:xfrm>
            <a:off x="1524000" y="123827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</a:pPr>
            <a:r>
              <a:rPr b="1" lang="en-CA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5"/>
          <p:cNvSpPr txBox="1"/>
          <p:nvPr>
            <p:ph idx="1" type="subTitle"/>
          </p:nvPr>
        </p:nvSpPr>
        <p:spPr>
          <a:xfrm>
            <a:off x="1524000" y="376946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We all have a role to play in supporting young people. </a:t>
            </a:r>
            <a:br>
              <a:rPr lang="en-CA">
                <a:latin typeface="Arial"/>
                <a:ea typeface="Arial"/>
                <a:cs typeface="Arial"/>
                <a:sym typeface="Arial"/>
              </a:rPr>
            </a:br>
            <a:r>
              <a:rPr lang="en-CA">
                <a:latin typeface="Arial"/>
                <a:ea typeface="Arial"/>
                <a:cs typeface="Arial"/>
                <a:sym typeface="Arial"/>
              </a:rPr>
              <a:t>There is no magic template: </a:t>
            </a:r>
            <a:br>
              <a:rPr lang="en-CA">
                <a:latin typeface="Arial"/>
                <a:ea typeface="Arial"/>
                <a:cs typeface="Arial"/>
                <a:sym typeface="Arial"/>
              </a:rPr>
            </a:br>
            <a:r>
              <a:rPr b="1" lang="en-CA">
                <a:solidFill>
                  <a:srgbClr val="12E0E0"/>
                </a:solidFill>
                <a:latin typeface="Arial"/>
                <a:ea typeface="Arial"/>
                <a:cs typeface="Arial"/>
                <a:sym typeface="Arial"/>
              </a:rPr>
              <a:t>show up, be present, and be YOURSELF</a:t>
            </a:r>
            <a:r>
              <a:rPr lang="en-CA">
                <a:solidFill>
                  <a:srgbClr val="12E0E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>
              <a:solidFill>
                <a:srgbClr val="12E0E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CA">
                <a:solidFill>
                  <a:srgbClr val="18157C"/>
                </a:solidFill>
                <a:latin typeface="Arial"/>
                <a:ea typeface="Arial"/>
                <a:cs typeface="Arial"/>
                <a:sym typeface="Arial"/>
              </a:rPr>
              <a:t>haltonyouth.com</a:t>
            </a:r>
            <a:endParaRPr b="1">
              <a:solidFill>
                <a:srgbClr val="181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547" y="154548"/>
            <a:ext cx="2343954" cy="234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5921" y="5601771"/>
            <a:ext cx="8422787" cy="1052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b="1" lang="en-CA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Recruit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Retain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Recognize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Expanding Possibilities – what next?</a:t>
            </a: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>
            <a:off x="1120462" y="6176963"/>
            <a:ext cx="9723600" cy="253800"/>
            <a:chOff x="1120462" y="6176963"/>
            <a:chExt cx="9723600" cy="253800"/>
          </a:xfrm>
        </p:grpSpPr>
        <p:sp>
          <p:nvSpPr>
            <p:cNvPr id="96" name="Google Shape;96;p3"/>
            <p:cNvSpPr txBox="1"/>
            <p:nvPr/>
          </p:nvSpPr>
          <p:spPr>
            <a:xfrm>
              <a:off x="1120462" y="6176963"/>
              <a:ext cx="97236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CA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Halton Youth Initiative – </a:t>
              </a:r>
              <a:r>
                <a:rPr b="0" i="0" lang="en-CA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co-creating a model for Authentic Youth Engagement with youth and community partners</a:t>
              </a:r>
              <a:endParaRPr b="1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7" name="Google Shape;97;p3"/>
            <p:cNvCxnSpPr/>
            <p:nvPr/>
          </p:nvCxnSpPr>
          <p:spPr>
            <a:xfrm>
              <a:off x="2614436" y="6176973"/>
              <a:ext cx="6735600" cy="0"/>
            </a:xfrm>
            <a:prstGeom prst="straightConnector1">
              <a:avLst/>
            </a:prstGeom>
            <a:noFill/>
            <a:ln cap="flat" cmpd="sng" w="28575">
              <a:solidFill>
                <a:srgbClr val="12E0E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452" y="457990"/>
            <a:ext cx="1139831" cy="1139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b="1" lang="en-CA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Recruit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1120462" y="6176963"/>
            <a:ext cx="9723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CA" sz="1050">
                <a:solidFill>
                  <a:schemeClr val="dk1"/>
                </a:solidFill>
              </a:rPr>
              <a:t>Halton Youth Initiative – </a:t>
            </a:r>
            <a:r>
              <a:rPr lang="en-CA" sz="1050">
                <a:solidFill>
                  <a:schemeClr val="dk1"/>
                </a:solidFill>
              </a:rPr>
              <a:t>co-creating a model for Authentic Youth Engagement with youth and community partners</a:t>
            </a:r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350" y="526223"/>
            <a:ext cx="5802926" cy="32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>
            <p:ph idx="1" type="body"/>
          </p:nvPr>
        </p:nvSpPr>
        <p:spPr>
          <a:xfrm>
            <a:off x="838200" y="1979638"/>
            <a:ext cx="10515600" cy="4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en-CA">
                <a:latin typeface="Arial"/>
                <a:ea typeface="Arial"/>
                <a:cs typeface="Arial"/>
                <a:sym typeface="Arial"/>
              </a:rPr>
              <a:t>W</a:t>
            </a:r>
            <a:r>
              <a:rPr i="1" lang="en-CA">
                <a:latin typeface="Arial"/>
                <a:ea typeface="Arial"/>
                <a:cs typeface="Arial"/>
                <a:sym typeface="Arial"/>
              </a:rPr>
              <a:t>hat are the best ways to </a:t>
            </a:r>
            <a:br>
              <a:rPr i="1" lang="en-CA">
                <a:latin typeface="Arial"/>
                <a:ea typeface="Arial"/>
                <a:cs typeface="Arial"/>
                <a:sym typeface="Arial"/>
              </a:rPr>
            </a:br>
            <a:r>
              <a:rPr i="1" lang="en-CA">
                <a:latin typeface="Arial"/>
                <a:ea typeface="Arial"/>
                <a:cs typeface="Arial"/>
                <a:sym typeface="Arial"/>
              </a:rPr>
              <a:t>promote a volunteer </a:t>
            </a:r>
            <a:br>
              <a:rPr i="1" lang="en-CA">
                <a:latin typeface="Arial"/>
                <a:ea typeface="Arial"/>
                <a:cs typeface="Arial"/>
                <a:sym typeface="Arial"/>
              </a:rPr>
            </a:br>
            <a:r>
              <a:rPr i="1" lang="en-CA">
                <a:latin typeface="Arial"/>
                <a:ea typeface="Arial"/>
                <a:cs typeface="Arial"/>
                <a:sym typeface="Arial"/>
              </a:rPr>
              <a:t>opportunity to youth?</a:t>
            </a:r>
            <a:endParaRPr i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Social Media Posts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Share posts with opportunities in other organizations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Community databases that share opportunities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4"/>
          <p:cNvCxnSpPr/>
          <p:nvPr/>
        </p:nvCxnSpPr>
        <p:spPr>
          <a:xfrm>
            <a:off x="2614436" y="6176973"/>
            <a:ext cx="6735600" cy="0"/>
          </a:xfrm>
          <a:prstGeom prst="straightConnector1">
            <a:avLst/>
          </a:prstGeom>
          <a:noFill/>
          <a:ln cap="flat" cmpd="sng" w="28575">
            <a:solidFill>
              <a:srgbClr val="12E0E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44bf2f7848_0_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b="1" lang="en-CA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Recruit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144bf2f7848_0_3"/>
          <p:cNvSpPr txBox="1"/>
          <p:nvPr/>
        </p:nvSpPr>
        <p:spPr>
          <a:xfrm>
            <a:off x="1120462" y="6176963"/>
            <a:ext cx="9723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Halton Youth Initiative – </a:t>
            </a:r>
            <a:r>
              <a:rPr b="0" i="0" lang="en-CA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co-creating a model for Authentic Youth Engagement with youth and community partners</a:t>
            </a:r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g144bf2f7848_0_3"/>
          <p:cNvCxnSpPr/>
          <p:nvPr/>
        </p:nvCxnSpPr>
        <p:spPr>
          <a:xfrm>
            <a:off x="2614461" y="6176973"/>
            <a:ext cx="6735600" cy="0"/>
          </a:xfrm>
          <a:prstGeom prst="straightConnector1">
            <a:avLst/>
          </a:prstGeom>
          <a:noFill/>
          <a:ln cap="flat" cmpd="sng" w="28575">
            <a:solidFill>
              <a:srgbClr val="12E0E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" name="Google Shape;115;g144bf2f7848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350" y="526223"/>
            <a:ext cx="5802926" cy="32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144bf2f7848_0_3"/>
          <p:cNvSpPr txBox="1"/>
          <p:nvPr>
            <p:ph idx="1" type="body"/>
          </p:nvPr>
        </p:nvSpPr>
        <p:spPr>
          <a:xfrm>
            <a:off x="724450" y="1439975"/>
            <a:ext cx="10515600" cy="4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1" lang="en-CA">
                <a:latin typeface="Arial"/>
                <a:ea typeface="Arial"/>
                <a:cs typeface="Arial"/>
                <a:sym typeface="Arial"/>
              </a:rPr>
              <a:t>Successful </a:t>
            </a:r>
            <a:r>
              <a:rPr i="1" lang="en-CA">
                <a:latin typeface="Arial"/>
                <a:ea typeface="Arial"/>
                <a:cs typeface="Arial"/>
                <a:sym typeface="Arial"/>
              </a:rPr>
              <a:t>listings on</a:t>
            </a:r>
            <a:br>
              <a:rPr i="1" lang="en-CA">
                <a:latin typeface="Arial"/>
                <a:ea typeface="Arial"/>
                <a:cs typeface="Arial"/>
                <a:sym typeface="Arial"/>
              </a:rPr>
            </a:br>
            <a:r>
              <a:rPr i="1" lang="en-CA">
                <a:latin typeface="Arial"/>
                <a:ea typeface="Arial"/>
                <a:cs typeface="Arial"/>
                <a:sym typeface="Arial"/>
              </a:rPr>
              <a:t>social media:</a:t>
            </a:r>
            <a:endParaRPr i="1"/>
          </a:p>
          <a:p>
            <a:pPr indent="-20193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Emphasize youth voice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0193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Provide opportunities to </a:t>
            </a:r>
            <a:br>
              <a:rPr lang="en-CA">
                <a:latin typeface="Arial"/>
                <a:ea typeface="Arial"/>
                <a:cs typeface="Arial"/>
                <a:sym typeface="Arial"/>
              </a:rPr>
            </a:br>
            <a:r>
              <a:rPr lang="en-CA">
                <a:latin typeface="Arial"/>
                <a:ea typeface="Arial"/>
                <a:cs typeface="Arial"/>
                <a:sym typeface="Arial"/>
              </a:rPr>
              <a:t>make a difference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0193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Provide all of the major </a:t>
            </a:r>
            <a:br>
              <a:rPr lang="en-CA">
                <a:latin typeface="Arial"/>
                <a:ea typeface="Arial"/>
                <a:cs typeface="Arial"/>
                <a:sym typeface="Arial"/>
              </a:rPr>
            </a:br>
            <a:r>
              <a:rPr lang="en-CA">
                <a:latin typeface="Arial"/>
                <a:ea typeface="Arial"/>
                <a:cs typeface="Arial"/>
                <a:sym typeface="Arial"/>
              </a:rPr>
              <a:t>information needed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0193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Use buzz words like “</a:t>
            </a:r>
            <a:r>
              <a:rPr lang="en-CA">
                <a:latin typeface="Arial"/>
                <a:ea typeface="Arial"/>
                <a:cs typeface="Arial"/>
                <a:sym typeface="Arial"/>
              </a:rPr>
              <a:t>opportunity</a:t>
            </a:r>
            <a:r>
              <a:rPr lang="en-CA">
                <a:latin typeface="Arial"/>
                <a:ea typeface="Arial"/>
                <a:cs typeface="Arial"/>
                <a:sym typeface="Arial"/>
              </a:rPr>
              <a:t>” and “volunteer hours”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0193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Outline what can be learned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0193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Indicate if youth can volunteer with friends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0193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Create </a:t>
            </a:r>
            <a:r>
              <a:rPr lang="en-CA">
                <a:latin typeface="Arial"/>
                <a:ea typeface="Arial"/>
                <a:cs typeface="Arial"/>
                <a:sym typeface="Arial"/>
              </a:rPr>
              <a:t>opportunities</a:t>
            </a:r>
            <a:r>
              <a:rPr lang="en-CA">
                <a:latin typeface="Arial"/>
                <a:ea typeface="Arial"/>
                <a:cs typeface="Arial"/>
                <a:sym typeface="Arial"/>
              </a:rPr>
              <a:t> to meet like-minded individuals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44bf2f7848_0_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b="1" lang="en-CA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Recruit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44bf2f7848_0_11"/>
          <p:cNvSpPr txBox="1"/>
          <p:nvPr/>
        </p:nvSpPr>
        <p:spPr>
          <a:xfrm>
            <a:off x="1120462" y="6176963"/>
            <a:ext cx="9723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Halton Youth Initiative – </a:t>
            </a:r>
            <a:r>
              <a:rPr b="0" i="0" lang="en-CA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co-creating a model for Authentic Youth Engagement with youth and community partners</a:t>
            </a:r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g144bf2f7848_0_11"/>
          <p:cNvCxnSpPr/>
          <p:nvPr/>
        </p:nvCxnSpPr>
        <p:spPr>
          <a:xfrm>
            <a:off x="2614461" y="6176973"/>
            <a:ext cx="6735600" cy="0"/>
          </a:xfrm>
          <a:prstGeom prst="straightConnector1">
            <a:avLst/>
          </a:prstGeom>
          <a:noFill/>
          <a:ln cap="flat" cmpd="sng" w="28575">
            <a:solidFill>
              <a:srgbClr val="12E0E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" name="Google Shape;124;g144bf2f7848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350" y="526223"/>
            <a:ext cx="5802926" cy="32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144bf2f7848_0_11"/>
          <p:cNvSpPr txBox="1"/>
          <p:nvPr>
            <p:ph idx="1" type="body"/>
          </p:nvPr>
        </p:nvSpPr>
        <p:spPr>
          <a:xfrm>
            <a:off x="838200" y="2295572"/>
            <a:ext cx="10515600" cy="30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en-CA">
                <a:latin typeface="Arial"/>
                <a:ea typeface="Arial"/>
                <a:cs typeface="Arial"/>
                <a:sym typeface="Arial"/>
              </a:rPr>
              <a:t>Things to remember:</a:t>
            </a:r>
            <a:endParaRPr i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Promote </a:t>
            </a:r>
            <a:r>
              <a:rPr lang="en-CA">
                <a:latin typeface="Arial"/>
                <a:ea typeface="Arial"/>
                <a:cs typeface="Arial"/>
                <a:sym typeface="Arial"/>
              </a:rPr>
              <a:t>opportunities</a:t>
            </a:r>
            <a:r>
              <a:rPr lang="en-CA">
                <a:latin typeface="Arial"/>
                <a:ea typeface="Arial"/>
                <a:cs typeface="Arial"/>
                <a:sym typeface="Arial"/>
              </a:rPr>
              <a:t> to younger students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Youth are keen on learning new skills - be sure to outline the skills youth can learn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4bf2f7848_0_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b="1" lang="en-CA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Retain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144bf2f7848_0_19"/>
          <p:cNvSpPr txBox="1"/>
          <p:nvPr/>
        </p:nvSpPr>
        <p:spPr>
          <a:xfrm>
            <a:off x="1120462" y="6176963"/>
            <a:ext cx="9723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Halton Youth Initiative – </a:t>
            </a:r>
            <a:r>
              <a:rPr b="0" i="0" lang="en-CA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co-creating a model for Authentic Youth Engagement with youth and community partners</a:t>
            </a:r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g144bf2f7848_0_19"/>
          <p:cNvCxnSpPr/>
          <p:nvPr/>
        </p:nvCxnSpPr>
        <p:spPr>
          <a:xfrm>
            <a:off x="2614461" y="6176973"/>
            <a:ext cx="6735600" cy="0"/>
          </a:xfrm>
          <a:prstGeom prst="straightConnector1">
            <a:avLst/>
          </a:prstGeom>
          <a:noFill/>
          <a:ln cap="flat" cmpd="sng" w="28575">
            <a:solidFill>
              <a:srgbClr val="12E0E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3" name="Google Shape;133;g144bf2f7848_0_19"/>
          <p:cNvSpPr txBox="1"/>
          <p:nvPr>
            <p:ph idx="1" type="body"/>
          </p:nvPr>
        </p:nvSpPr>
        <p:spPr>
          <a:xfrm>
            <a:off x="838200" y="1542575"/>
            <a:ext cx="10515600" cy="43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en-CA">
                <a:latin typeface="Arial"/>
                <a:ea typeface="Arial"/>
                <a:cs typeface="Arial"/>
                <a:sym typeface="Arial"/>
              </a:rPr>
              <a:t>What do youth look for in a</a:t>
            </a:r>
            <a:br>
              <a:rPr i="1" lang="en-CA">
                <a:latin typeface="Arial"/>
                <a:ea typeface="Arial"/>
                <a:cs typeface="Arial"/>
                <a:sym typeface="Arial"/>
              </a:rPr>
            </a:br>
            <a:r>
              <a:rPr i="1" lang="en-CA">
                <a:latin typeface="Arial"/>
                <a:ea typeface="Arial"/>
                <a:cs typeface="Arial"/>
                <a:sym typeface="Arial"/>
              </a:rPr>
              <a:t>volunteer experience?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41934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An opportunity that will</a:t>
            </a:r>
            <a:br>
              <a:rPr lang="en-CA">
                <a:latin typeface="Arial"/>
                <a:ea typeface="Arial"/>
                <a:cs typeface="Arial"/>
                <a:sym typeface="Arial"/>
              </a:rPr>
            </a:br>
            <a:r>
              <a:rPr lang="en-CA">
                <a:latin typeface="Arial"/>
                <a:ea typeface="Arial"/>
                <a:cs typeface="Arial"/>
                <a:sym typeface="Arial"/>
              </a:rPr>
              <a:t>give youth a new </a:t>
            </a:r>
            <a:br>
              <a:rPr lang="en-CA">
                <a:latin typeface="Arial"/>
                <a:ea typeface="Arial"/>
                <a:cs typeface="Arial"/>
                <a:sym typeface="Arial"/>
              </a:rPr>
            </a:br>
            <a:r>
              <a:rPr lang="en-CA">
                <a:latin typeface="Arial"/>
                <a:ea typeface="Arial"/>
                <a:cs typeface="Arial"/>
                <a:sym typeface="Arial"/>
              </a:rPr>
              <a:t>experience or bring them</a:t>
            </a:r>
            <a:br>
              <a:rPr lang="en-CA">
                <a:latin typeface="Arial"/>
                <a:ea typeface="Arial"/>
                <a:cs typeface="Arial"/>
                <a:sym typeface="Arial"/>
              </a:rPr>
            </a:br>
            <a:r>
              <a:rPr lang="en-CA">
                <a:latin typeface="Arial"/>
                <a:ea typeface="Arial"/>
                <a:cs typeface="Arial"/>
                <a:sym typeface="Arial"/>
              </a:rPr>
              <a:t>out of their comfort zone</a:t>
            </a:r>
            <a:br>
              <a:rPr lang="en-CA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144bf2f7848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593" y="550975"/>
            <a:ext cx="5803197" cy="326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4bf2f7848_0_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b="1" lang="en-CA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Retain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144bf2f7848_0_28"/>
          <p:cNvSpPr txBox="1"/>
          <p:nvPr/>
        </p:nvSpPr>
        <p:spPr>
          <a:xfrm>
            <a:off x="1120462" y="6176963"/>
            <a:ext cx="9723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Halton Youth Initiative – </a:t>
            </a:r>
            <a:r>
              <a:rPr b="0" i="0" lang="en-CA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co-creating a model for Authentic Youth Engagement with youth and community partners</a:t>
            </a:r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g144bf2f7848_0_28"/>
          <p:cNvCxnSpPr/>
          <p:nvPr/>
        </p:nvCxnSpPr>
        <p:spPr>
          <a:xfrm>
            <a:off x="2614461" y="6176973"/>
            <a:ext cx="6735600" cy="0"/>
          </a:xfrm>
          <a:prstGeom prst="straightConnector1">
            <a:avLst/>
          </a:prstGeom>
          <a:noFill/>
          <a:ln cap="flat" cmpd="sng" w="28575">
            <a:solidFill>
              <a:srgbClr val="12E0E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g144bf2f7848_0_28"/>
          <p:cNvSpPr txBox="1"/>
          <p:nvPr>
            <p:ph idx="1" type="body"/>
          </p:nvPr>
        </p:nvSpPr>
        <p:spPr>
          <a:xfrm>
            <a:off x="838200" y="1524000"/>
            <a:ext cx="10515600" cy="44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en-CA">
                <a:latin typeface="Arial"/>
                <a:ea typeface="Arial"/>
                <a:cs typeface="Arial"/>
                <a:sym typeface="Arial"/>
              </a:rPr>
              <a:t>What aspects encourage </a:t>
            </a:r>
            <a:br>
              <a:rPr i="1" lang="en-CA">
                <a:latin typeface="Arial"/>
                <a:ea typeface="Arial"/>
                <a:cs typeface="Arial"/>
                <a:sym typeface="Arial"/>
              </a:rPr>
            </a:br>
            <a:r>
              <a:rPr i="1" lang="en-CA">
                <a:latin typeface="Arial"/>
                <a:ea typeface="Arial"/>
                <a:cs typeface="Arial"/>
                <a:sym typeface="Arial"/>
              </a:rPr>
              <a:t>youth to stay involved?</a:t>
            </a:r>
            <a:endParaRPr i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A sense that they are </a:t>
            </a:r>
            <a:br>
              <a:rPr lang="en-CA">
                <a:latin typeface="Arial"/>
                <a:ea typeface="Arial"/>
                <a:cs typeface="Arial"/>
                <a:sym typeface="Arial"/>
              </a:rPr>
            </a:br>
            <a:r>
              <a:rPr lang="en-CA">
                <a:latin typeface="Arial"/>
                <a:ea typeface="Arial"/>
                <a:cs typeface="Arial"/>
                <a:sym typeface="Arial"/>
              </a:rPr>
              <a:t>making a positive impact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A chance to meet new </a:t>
            </a:r>
            <a:br>
              <a:rPr lang="en-CA">
                <a:latin typeface="Arial"/>
                <a:ea typeface="Arial"/>
                <a:cs typeface="Arial"/>
                <a:sym typeface="Arial"/>
              </a:rPr>
            </a:br>
            <a:r>
              <a:rPr lang="en-CA">
                <a:latin typeface="Arial"/>
                <a:ea typeface="Arial"/>
                <a:cs typeface="Arial"/>
                <a:sym typeface="Arial"/>
              </a:rPr>
              <a:t>people</a:t>
            </a:r>
            <a:r>
              <a:rPr lang="en-CA">
                <a:latin typeface="Arial"/>
                <a:ea typeface="Arial"/>
                <a:cs typeface="Arial"/>
                <a:sym typeface="Arial"/>
              </a:rPr>
              <a:t> and build relationships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Being surrounded by people who encourage them and challenge them to achieve their goals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g144bf2f7848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593" y="550975"/>
            <a:ext cx="5803197" cy="326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44bf2f7848_0_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b="1" lang="en-CA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Retain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144bf2f7848_0_36"/>
          <p:cNvSpPr txBox="1"/>
          <p:nvPr/>
        </p:nvSpPr>
        <p:spPr>
          <a:xfrm>
            <a:off x="1120462" y="6176963"/>
            <a:ext cx="9723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Halton Youth Initiative – </a:t>
            </a:r>
            <a:r>
              <a:rPr b="0" i="0" lang="en-CA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co-creating a model for Authentic Youth Engagement with youth and community partners</a:t>
            </a:r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g144bf2f7848_0_36"/>
          <p:cNvCxnSpPr/>
          <p:nvPr/>
        </p:nvCxnSpPr>
        <p:spPr>
          <a:xfrm>
            <a:off x="2614461" y="6176973"/>
            <a:ext cx="6735600" cy="0"/>
          </a:xfrm>
          <a:prstGeom prst="straightConnector1">
            <a:avLst/>
          </a:prstGeom>
          <a:noFill/>
          <a:ln cap="flat" cmpd="sng" w="28575">
            <a:solidFill>
              <a:srgbClr val="12E0E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1" name="Google Shape;151;g144bf2f7848_0_36"/>
          <p:cNvSpPr txBox="1"/>
          <p:nvPr>
            <p:ph idx="1" type="body"/>
          </p:nvPr>
        </p:nvSpPr>
        <p:spPr>
          <a:xfrm>
            <a:off x="838200" y="1579750"/>
            <a:ext cx="10515600" cy="39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en-CA">
                <a:latin typeface="Arial"/>
                <a:ea typeface="Arial"/>
                <a:cs typeface="Arial"/>
                <a:sym typeface="Arial"/>
              </a:rPr>
              <a:t>Keys to retaining youth </a:t>
            </a:r>
            <a:br>
              <a:rPr i="1" lang="en-CA">
                <a:latin typeface="Arial"/>
                <a:ea typeface="Arial"/>
                <a:cs typeface="Arial"/>
                <a:sym typeface="Arial"/>
              </a:rPr>
            </a:br>
            <a:r>
              <a:rPr i="1" lang="en-CA">
                <a:latin typeface="Arial"/>
                <a:ea typeface="Arial"/>
                <a:cs typeface="Arial"/>
                <a:sym typeface="Arial"/>
              </a:rPr>
              <a:t>volunteers</a:t>
            </a:r>
            <a:r>
              <a:rPr i="1" lang="en-CA">
                <a:latin typeface="Arial"/>
                <a:ea typeface="Arial"/>
                <a:cs typeface="Arial"/>
                <a:sym typeface="Arial"/>
              </a:rPr>
              <a:t>:</a:t>
            </a:r>
            <a:endParaRPr i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Get </a:t>
            </a:r>
            <a:r>
              <a:rPr lang="en-CA">
                <a:latin typeface="Arial"/>
                <a:ea typeface="Arial"/>
                <a:cs typeface="Arial"/>
                <a:sym typeface="Arial"/>
              </a:rPr>
              <a:t>youth</a:t>
            </a:r>
            <a:r>
              <a:rPr lang="en-CA">
                <a:latin typeface="Arial"/>
                <a:ea typeface="Arial"/>
                <a:cs typeface="Arial"/>
                <a:sym typeface="Arial"/>
              </a:rPr>
              <a:t> out of their </a:t>
            </a:r>
            <a:br>
              <a:rPr lang="en-CA">
                <a:latin typeface="Arial"/>
                <a:ea typeface="Arial"/>
                <a:cs typeface="Arial"/>
                <a:sym typeface="Arial"/>
              </a:rPr>
            </a:br>
            <a:r>
              <a:rPr lang="en-CA">
                <a:latin typeface="Arial"/>
                <a:ea typeface="Arial"/>
                <a:cs typeface="Arial"/>
                <a:sym typeface="Arial"/>
              </a:rPr>
              <a:t>comfort zone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Provide opportunities to </a:t>
            </a:r>
            <a:br>
              <a:rPr lang="en-CA">
                <a:latin typeface="Arial"/>
                <a:ea typeface="Arial"/>
                <a:cs typeface="Arial"/>
                <a:sym typeface="Arial"/>
              </a:rPr>
            </a:br>
            <a:r>
              <a:rPr lang="en-CA">
                <a:latin typeface="Arial"/>
                <a:ea typeface="Arial"/>
                <a:cs typeface="Arial"/>
                <a:sym typeface="Arial"/>
              </a:rPr>
              <a:t>have an impact on their </a:t>
            </a:r>
            <a:br>
              <a:rPr lang="en-CA">
                <a:latin typeface="Arial"/>
                <a:ea typeface="Arial"/>
                <a:cs typeface="Arial"/>
                <a:sym typeface="Arial"/>
              </a:rPr>
            </a:br>
            <a:r>
              <a:rPr lang="en-CA">
                <a:latin typeface="Arial"/>
                <a:ea typeface="Arial"/>
                <a:cs typeface="Arial"/>
                <a:sym typeface="Arial"/>
              </a:rPr>
              <a:t>community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Take the time to build relationships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g144bf2f7848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593" y="550975"/>
            <a:ext cx="5803197" cy="326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44bf2f7848_0_4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b="1" lang="en-CA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Recognize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144bf2f7848_0_44"/>
          <p:cNvSpPr txBox="1"/>
          <p:nvPr/>
        </p:nvSpPr>
        <p:spPr>
          <a:xfrm>
            <a:off x="1120462" y="6176963"/>
            <a:ext cx="9723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Halton Youth Initiative – </a:t>
            </a:r>
            <a:r>
              <a:rPr b="0" i="0" lang="en-CA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co-creating a model for Authentic Youth Engagement with youth and community partners</a:t>
            </a:r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g144bf2f7848_0_44"/>
          <p:cNvCxnSpPr/>
          <p:nvPr/>
        </p:nvCxnSpPr>
        <p:spPr>
          <a:xfrm>
            <a:off x="2614461" y="6176973"/>
            <a:ext cx="6735600" cy="0"/>
          </a:xfrm>
          <a:prstGeom prst="straightConnector1">
            <a:avLst/>
          </a:prstGeom>
          <a:noFill/>
          <a:ln cap="flat" cmpd="sng" w="28575">
            <a:solidFill>
              <a:srgbClr val="12E0E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0" name="Google Shape;160;g144bf2f7848_0_44"/>
          <p:cNvSpPr txBox="1"/>
          <p:nvPr>
            <p:ph idx="1" type="body"/>
          </p:nvPr>
        </p:nvSpPr>
        <p:spPr>
          <a:xfrm>
            <a:off x="838200" y="1579750"/>
            <a:ext cx="10515600" cy="39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en-CA">
                <a:latin typeface="Arial"/>
                <a:ea typeface="Arial"/>
                <a:cs typeface="Arial"/>
                <a:sym typeface="Arial"/>
              </a:rPr>
              <a:t>What are the best ways to recognize</a:t>
            </a:r>
            <a:br>
              <a:rPr i="1" lang="en-CA">
                <a:latin typeface="Arial"/>
                <a:ea typeface="Arial"/>
                <a:cs typeface="Arial"/>
                <a:sym typeface="Arial"/>
              </a:rPr>
            </a:br>
            <a:r>
              <a:rPr i="1" lang="en-CA">
                <a:latin typeface="Arial"/>
                <a:ea typeface="Arial"/>
                <a:cs typeface="Arial"/>
                <a:sym typeface="Arial"/>
              </a:rPr>
              <a:t>youth who volunteer?</a:t>
            </a:r>
            <a:endParaRPr i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Events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Awards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Reference letters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Acknowledgement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Leadership opportunities</a:t>
            </a:r>
            <a:r>
              <a:rPr lang="en-CA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CA">
                <a:latin typeface="Arial"/>
                <a:ea typeface="Arial"/>
                <a:cs typeface="Arial"/>
                <a:sym typeface="Arial"/>
              </a:rPr>
            </a:br>
            <a:r>
              <a:rPr lang="en-CA">
                <a:latin typeface="Arial"/>
                <a:ea typeface="Arial"/>
                <a:cs typeface="Arial"/>
                <a:sym typeface="Arial"/>
              </a:rPr>
              <a:t>community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g144bf2f7848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4350" y="672175"/>
            <a:ext cx="3549802" cy="45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2022-06-07T15:33:16Z</dcterms:created>
  <dc:creator>Lily Viggiano</dc:creator>
</cp:coreProperties>
</file>